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74"/>
  </p:notesMasterIdLst>
  <p:handoutMasterIdLst>
    <p:handoutMasterId r:id="rId75"/>
  </p:handoutMasterIdLst>
  <p:sldIdLst>
    <p:sldId id="288" r:id="rId2"/>
    <p:sldId id="290" r:id="rId3"/>
    <p:sldId id="289" r:id="rId4"/>
    <p:sldId id="2500" r:id="rId5"/>
    <p:sldId id="257" r:id="rId6"/>
    <p:sldId id="2508" r:id="rId7"/>
    <p:sldId id="2509" r:id="rId8"/>
    <p:sldId id="2510" r:id="rId9"/>
    <p:sldId id="292" r:id="rId10"/>
    <p:sldId id="291" r:id="rId11"/>
    <p:sldId id="259" r:id="rId12"/>
    <p:sldId id="2457" r:id="rId13"/>
    <p:sldId id="2446" r:id="rId14"/>
    <p:sldId id="2458" r:id="rId15"/>
    <p:sldId id="2447" r:id="rId16"/>
    <p:sldId id="2451" r:id="rId17"/>
    <p:sldId id="2452" r:id="rId18"/>
    <p:sldId id="2453" r:id="rId19"/>
    <p:sldId id="2454" r:id="rId20"/>
    <p:sldId id="2440" r:id="rId21"/>
    <p:sldId id="2455" r:id="rId22"/>
    <p:sldId id="2456" r:id="rId23"/>
    <p:sldId id="2459" r:id="rId24"/>
    <p:sldId id="2460" r:id="rId25"/>
    <p:sldId id="2461" r:id="rId26"/>
    <p:sldId id="2462" r:id="rId27"/>
    <p:sldId id="2463" r:id="rId28"/>
    <p:sldId id="2464" r:id="rId29"/>
    <p:sldId id="2465" r:id="rId30"/>
    <p:sldId id="2466" r:id="rId31"/>
    <p:sldId id="2505" r:id="rId32"/>
    <p:sldId id="2506" r:id="rId33"/>
    <p:sldId id="2507" r:id="rId34"/>
    <p:sldId id="2468" r:id="rId35"/>
    <p:sldId id="2503" r:id="rId36"/>
    <p:sldId id="2504" r:id="rId37"/>
    <p:sldId id="2469" r:id="rId38"/>
    <p:sldId id="2470" r:id="rId39"/>
    <p:sldId id="2471" r:id="rId40"/>
    <p:sldId id="2467" r:id="rId41"/>
    <p:sldId id="2472" r:id="rId42"/>
    <p:sldId id="2473" r:id="rId43"/>
    <p:sldId id="2474" r:id="rId44"/>
    <p:sldId id="2475" r:id="rId45"/>
    <p:sldId id="2476" r:id="rId46"/>
    <p:sldId id="2479" r:id="rId47"/>
    <p:sldId id="2477" r:id="rId48"/>
    <p:sldId id="2480" r:id="rId49"/>
    <p:sldId id="2478" r:id="rId50"/>
    <p:sldId id="2484" r:id="rId51"/>
    <p:sldId id="2482" r:id="rId52"/>
    <p:sldId id="2483" r:id="rId53"/>
    <p:sldId id="2485" r:id="rId54"/>
    <p:sldId id="2486" r:id="rId55"/>
    <p:sldId id="2488" r:id="rId56"/>
    <p:sldId id="2487" r:id="rId57"/>
    <p:sldId id="2489" r:id="rId58"/>
    <p:sldId id="2490" r:id="rId59"/>
    <p:sldId id="2491" r:id="rId60"/>
    <p:sldId id="2493" r:id="rId61"/>
    <p:sldId id="2494" r:id="rId62"/>
    <p:sldId id="2495" r:id="rId63"/>
    <p:sldId id="2492" r:id="rId64"/>
    <p:sldId id="2496" r:id="rId65"/>
    <p:sldId id="2497" r:id="rId66"/>
    <p:sldId id="2498" r:id="rId67"/>
    <p:sldId id="2499" r:id="rId68"/>
    <p:sldId id="2501" r:id="rId69"/>
    <p:sldId id="287" r:id="rId70"/>
    <p:sldId id="263" r:id="rId71"/>
    <p:sldId id="2441" r:id="rId72"/>
    <p:sldId id="2443" r:id="rId7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 id="2500"/>
            <p14:sldId id="257"/>
            <p14:sldId id="2508"/>
            <p14:sldId id="2509"/>
            <p14:sldId id="2510"/>
            <p14:sldId id="292"/>
            <p14:sldId id="291"/>
            <p14:sldId id="259"/>
            <p14:sldId id="2457"/>
            <p14:sldId id="2446"/>
            <p14:sldId id="2458"/>
            <p14:sldId id="2447"/>
            <p14:sldId id="2451"/>
            <p14:sldId id="2452"/>
            <p14:sldId id="2453"/>
            <p14:sldId id="2454"/>
            <p14:sldId id="2440"/>
            <p14:sldId id="2455"/>
            <p14:sldId id="2456"/>
            <p14:sldId id="2459"/>
            <p14:sldId id="2460"/>
            <p14:sldId id="2461"/>
            <p14:sldId id="2462"/>
            <p14:sldId id="2463"/>
            <p14:sldId id="2464"/>
            <p14:sldId id="2465"/>
            <p14:sldId id="2466"/>
            <p14:sldId id="2505"/>
            <p14:sldId id="2506"/>
            <p14:sldId id="2507"/>
            <p14:sldId id="2468"/>
            <p14:sldId id="2503"/>
            <p14:sldId id="2504"/>
            <p14:sldId id="2469"/>
            <p14:sldId id="2470"/>
            <p14:sldId id="2471"/>
            <p14:sldId id="2467"/>
            <p14:sldId id="2472"/>
            <p14:sldId id="2473"/>
            <p14:sldId id="2474"/>
            <p14:sldId id="2475"/>
            <p14:sldId id="2476"/>
            <p14:sldId id="2479"/>
            <p14:sldId id="2477"/>
            <p14:sldId id="2480"/>
            <p14:sldId id="2478"/>
            <p14:sldId id="2484"/>
            <p14:sldId id="2482"/>
            <p14:sldId id="2483"/>
            <p14:sldId id="2485"/>
            <p14:sldId id="2486"/>
            <p14:sldId id="2488"/>
            <p14:sldId id="2487"/>
            <p14:sldId id="2489"/>
            <p14:sldId id="2490"/>
            <p14:sldId id="2491"/>
            <p14:sldId id="2493"/>
            <p14:sldId id="2494"/>
            <p14:sldId id="2495"/>
            <p14:sldId id="2492"/>
            <p14:sldId id="2496"/>
            <p14:sldId id="2497"/>
            <p14:sldId id="2498"/>
            <p14:sldId id="2499"/>
            <p14:sldId id="2501"/>
            <p14:sldId id="287"/>
            <p14:sldId id="263"/>
            <p14:sldId id="2441"/>
            <p14:sldId id="2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8"/>
    <p:restoredTop sz="81736" autoAdjust="0"/>
  </p:normalViewPr>
  <p:slideViewPr>
    <p:cSldViewPr snapToGrid="0">
      <p:cViewPr varScale="1">
        <p:scale>
          <a:sx n="75" d="100"/>
          <a:sy n="75" d="100"/>
        </p:scale>
        <p:origin x="1326" y="60"/>
      </p:cViewPr>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2020/10/12</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04777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97720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079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5773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69</a:t>
            </a:fld>
            <a:endParaRPr lang="zh-CN" altLang="en-US" sz="1200">
              <a:ea typeface="SimSun"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f75fceb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6f75fceb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1098667" y="1018133"/>
            <a:ext cx="7810400" cy="476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5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7"/>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emf"/><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jpe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9.png"/><Relationship Id="rId4" Type="http://schemas.openxmlformats.org/officeDocument/2006/relationships/chart" Target="../charts/char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07/relationships/hdphoto" Target="../media/hdphoto5.wdp"/><Relationship Id="rId7" Type="http://schemas.openxmlformats.org/officeDocument/2006/relationships/chart" Target="../charts/chart2.xml"/><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6.wdp"/><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7.wdp"/><Relationship Id="rId7" Type="http://schemas.openxmlformats.org/officeDocument/2006/relationships/chart" Target="../charts/chart4.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8.wdp"/><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12.wdp"/><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chart" Target="../charts/chart6.xml"/><Relationship Id="rId7"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chart" Target="../charts/chart7.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chart" Target="../charts/chart9.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4.wmf"/></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hart" Target="../charts/chart11.xml"/><Relationship Id="rId4" Type="http://schemas.openxmlformats.org/officeDocument/2006/relationships/chart" Target="../charts/char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13.xml"/><Relationship Id="rId4" Type="http://schemas.openxmlformats.org/officeDocument/2006/relationships/chart" Target="../charts/char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6.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hart" Target="../charts/chart15.xml"/><Relationship Id="rId4" Type="http://schemas.openxmlformats.org/officeDocument/2006/relationships/chart" Target="../charts/char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7.wdp"/><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17.xml"/><Relationship Id="rId4" Type="http://schemas.openxmlformats.org/officeDocument/2006/relationships/chart" Target="../charts/chart16.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5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5.png"/><Relationship Id="rId5" Type="http://schemas.microsoft.com/office/2007/relationships/hdphoto" Target="../media/hdphoto19.wdp"/><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2" descr="Here are 22 Selected Top Papers on Deep Learning - AI Trends">
            <a:extLst>
              <a:ext uri="{FF2B5EF4-FFF2-40B4-BE49-F238E27FC236}">
                <a16:creationId xmlns:a16="http://schemas.microsoft.com/office/drawing/2014/main" id="{D108F4FC-B69B-4CDD-9451-15F0A196EE2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774162" y="1"/>
            <a:ext cx="864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2"/>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2"/>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4"/>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3"/>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to learn bidirectional mapping in the absence of paired training data.</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207950"/>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207950"/>
                <a:ext cx="9545053" cy="7645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BBC6E3F-02FF-4295-B1D9-36EF13E055DC}"/>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71185" y="3053809"/>
            <a:ext cx="2030095" cy="2308628"/>
          </a:xfrm>
          <a:prstGeom prst="rect">
            <a:avLst/>
          </a:prstGeom>
          <a:noFill/>
          <a:ln>
            <a:noFill/>
          </a:ln>
        </p:spPr>
      </p:pic>
      <p:pic>
        <p:nvPicPr>
          <p:cNvPr id="13" name="Picture 12">
            <a:extLst>
              <a:ext uri="{FF2B5EF4-FFF2-40B4-BE49-F238E27FC236}">
                <a16:creationId xmlns:a16="http://schemas.microsoft.com/office/drawing/2014/main" id="{30CE1BDE-FFA0-4BFA-9887-F9E59B22CA08}"/>
              </a:ext>
            </a:extLst>
          </p:cNvPr>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5659" y="3053809"/>
            <a:ext cx="2030094" cy="2308628"/>
          </a:xfrm>
          <a:prstGeom prst="rect">
            <a:avLst/>
          </a:prstGeom>
          <a:noFill/>
          <a:ln>
            <a:noFill/>
          </a:ln>
        </p:spPr>
      </p:pic>
      <p:sp>
        <p:nvSpPr>
          <p:cNvPr id="3" name="Rectangle 2">
            <a:extLst>
              <a:ext uri="{FF2B5EF4-FFF2-40B4-BE49-F238E27FC236}">
                <a16:creationId xmlns:a16="http://schemas.microsoft.com/office/drawing/2014/main" id="{3DA50D6C-B0A4-4FC7-9310-2D67C8983F9E}"/>
              </a:ext>
            </a:extLst>
          </p:cNvPr>
          <p:cNvSpPr/>
          <p:nvPr/>
        </p:nvSpPr>
        <p:spPr>
          <a:xfrm>
            <a:off x="838200" y="5514199"/>
            <a:ext cx="10515600" cy="369332"/>
          </a:xfrm>
          <a:prstGeom prst="rect">
            <a:avLst/>
          </a:prstGeom>
        </p:spPr>
        <p:txBody>
          <a:bodyPr wrap="square">
            <a:spAutoFit/>
          </a:bodyPr>
          <a:lstStyle/>
          <a:p>
            <a:r>
              <a:rPr lang="en-US" dirty="0">
                <a:latin typeface="+mj-lt"/>
                <a:ea typeface="Calibri" panose="020F0502020204030204" pitchFamily="34" charset="0"/>
              </a:rPr>
              <a:t>The loss of the network in this instance would be the difference between “</a:t>
            </a:r>
            <a:r>
              <a:rPr lang="am-ET" dirty="0">
                <a:latin typeface="+mj-lt"/>
                <a:ea typeface="Calibri" panose="020F0502020204030204" pitchFamily="34" charset="0"/>
                <a:cs typeface="Nyala" panose="02000504070300020003" pitchFamily="2" charset="0"/>
              </a:rPr>
              <a:t>ስም</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ይባላል</a:t>
            </a:r>
            <a:r>
              <a:rPr lang="en-US" dirty="0">
                <a:latin typeface="+mj-lt"/>
                <a:ea typeface="Calibri" panose="020F0502020204030204" pitchFamily="34" charset="0"/>
              </a:rPr>
              <a:t>” and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እባላለሁ</a:t>
            </a:r>
            <a:r>
              <a:rPr lang="en-US" dirty="0">
                <a:latin typeface="+mj-lt"/>
                <a:ea typeface="Calibri" panose="020F0502020204030204" pitchFamily="34" charset="0"/>
              </a:rPr>
              <a:t>”.</a:t>
            </a:r>
            <a:endParaRPr lang="en-US" dirty="0">
              <a:latin typeface="+mj-lt"/>
            </a:endParaRPr>
          </a:p>
        </p:txBody>
      </p:sp>
    </p:spTree>
    <p:extLst>
      <p:ext uri="{BB962C8B-B14F-4D97-AF65-F5344CB8AC3E}">
        <p14:creationId xmlns:p14="http://schemas.microsoft.com/office/powerpoint/2010/main" val="370538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Identity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identity loss ensures that the network retains the overall </a:t>
            </a:r>
            <a:r>
              <a:rPr lang="en-US" dirty="0">
                <a:solidFill>
                  <a:srgbClr val="FF0000"/>
                </a:solidFill>
              </a:rPr>
              <a:t>color</a:t>
            </a:r>
            <a:r>
              <a:rPr lang="en-US" dirty="0"/>
              <a:t> </a:t>
            </a:r>
            <a:r>
              <a:rPr lang="en-US" dirty="0">
                <a:solidFill>
                  <a:srgbClr val="FF0000"/>
                </a:solidFill>
              </a:rPr>
              <a:t>structure</a:t>
            </a:r>
            <a:r>
              <a:rPr lang="en-US" dirty="0"/>
              <a:t> of the image.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332654"/>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1</m:t>
                                  </m:r>
                                </m:sub>
                              </m:sSub>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e>
                                  </m:d>
                                </m:e>
                                <m:sub>
                                  <m:r>
                                    <a:rPr lang="en-US" i="1">
                                      <a:latin typeface="Cambria Math" panose="02040503050406030204" pitchFamily="18" charset="0"/>
                                    </a:rPr>
                                    <m:t>1</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332654"/>
                <a:ext cx="9545053"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747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Recurrent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268E6F-F987-413D-A599-5F28A80BDBB8}"/>
                  </a:ext>
                </a:extLst>
              </p:cNvPr>
              <p:cNvSpPr/>
              <p:nvPr/>
            </p:nvSpPr>
            <p:spPr>
              <a:xfrm>
                <a:off x="3738784" y="5249486"/>
                <a:ext cx="4714432"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r>
                                <a:rPr lang="en-US" i="1">
                                  <a:latin typeface="Cambria Math" panose="02040503050406030204" pitchFamily="18" charset="0"/>
                                </a:rPr>
                                <m:t>𝑃𝑥</m:t>
                              </m:r>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e>
                                      </m:d>
                                    </m:e>
                                  </m:d>
                                </m:e>
                                <m:sub>
                                  <m:r>
                                    <a:rPr lang="en-US">
                                      <a:latin typeface="Cambria Math" panose="02040503050406030204" pitchFamily="18" charset="0"/>
                                    </a:rPr>
                                    <m:t>1</m:t>
                                  </m:r>
                                </m:sub>
                              </m:sSub>
                            </m:e>
                          </m:nary>
                        </m:e>
                      </m:func>
                    </m:oMath>
                  </m:oMathPara>
                </a14:m>
                <a:endParaRPr lang="en-US" dirty="0"/>
              </a:p>
            </p:txBody>
          </p:sp>
        </mc:Choice>
        <mc:Fallback xmlns="">
          <p:sp>
            <p:nvSpPr>
              <p:cNvPr id="3" name="Rectangle 2">
                <a:extLst>
                  <a:ext uri="{FF2B5EF4-FFF2-40B4-BE49-F238E27FC236}">
                    <a16:creationId xmlns:a16="http://schemas.microsoft.com/office/drawing/2014/main" id="{43268E6F-F987-413D-A599-5F28A80BDBB8}"/>
                  </a:ext>
                </a:extLst>
              </p:cNvPr>
              <p:cNvSpPr>
                <a:spLocks noRot="1" noChangeAspect="1" noMove="1" noResize="1" noEditPoints="1" noAdjustHandles="1" noChangeArrowheads="1" noChangeShapeType="1" noTextEdit="1"/>
              </p:cNvSpPr>
              <p:nvPr/>
            </p:nvSpPr>
            <p:spPr>
              <a:xfrm>
                <a:off x="3738784" y="5249486"/>
                <a:ext cx="4714432" cy="76450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07C601-D3EC-4E42-9356-B52989D94EA4}"/>
              </a:ext>
            </a:extLst>
          </p:cNvPr>
          <p:cNvPicPr>
            <a:picLocks noChangeAspect="1"/>
          </p:cNvPicPr>
          <p:nvPr/>
        </p:nvPicPr>
        <p:blipFill>
          <a:blip r:embed="rId5"/>
          <a:stretch>
            <a:fillRect/>
          </a:stretch>
        </p:blipFill>
        <p:spPr>
          <a:xfrm>
            <a:off x="2919379" y="2064400"/>
            <a:ext cx="5818221" cy="3022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57D05-E674-42D7-8CB5-C83270F3F2CC}"/>
                  </a:ext>
                </a:extLst>
              </p:cNvPr>
              <p:cNvSpPr/>
              <p:nvPr/>
            </p:nvSpPr>
            <p:spPr>
              <a:xfrm>
                <a:off x="2253235" y="230453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1" name="Rectangle 10">
                <a:extLst>
                  <a:ext uri="{FF2B5EF4-FFF2-40B4-BE49-F238E27FC236}">
                    <a16:creationId xmlns:a16="http://schemas.microsoft.com/office/drawing/2014/main" id="{C5B57D05-E674-42D7-8CB5-C83270F3F2CC}"/>
                  </a:ext>
                </a:extLst>
              </p:cNvPr>
              <p:cNvSpPr>
                <a:spLocks noRot="1" noChangeAspect="1" noMove="1" noResize="1" noEditPoints="1" noAdjustHandles="1" noChangeArrowheads="1" noChangeShapeType="1" noTextEdit="1"/>
              </p:cNvSpPr>
              <p:nvPr/>
            </p:nvSpPr>
            <p:spPr>
              <a:xfrm>
                <a:off x="2253235" y="2304534"/>
                <a:ext cx="4465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231C45-7E7C-4D8A-B7D5-DEE18B1A66D2}"/>
                  </a:ext>
                </a:extLst>
              </p:cNvPr>
              <p:cNvSpPr/>
              <p:nvPr/>
            </p:nvSpPr>
            <p:spPr>
              <a:xfrm>
                <a:off x="2143429" y="3263712"/>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0" smtClean="0">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54231C45-7E7C-4D8A-B7D5-DEE18B1A66D2}"/>
                  </a:ext>
                </a:extLst>
              </p:cNvPr>
              <p:cNvSpPr>
                <a:spLocks noRot="1" noChangeAspect="1" noMove="1" noResize="1" noEditPoints="1" noAdjustHandles="1" noChangeArrowheads="1" noChangeShapeType="1" noTextEdit="1"/>
              </p:cNvSpPr>
              <p:nvPr/>
            </p:nvSpPr>
            <p:spPr>
              <a:xfrm>
                <a:off x="2143429" y="3263712"/>
                <a:ext cx="6661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7B9F74-4F3A-4911-97AE-6C49F4E2A057}"/>
                  </a:ext>
                </a:extLst>
              </p:cNvPr>
              <p:cNvSpPr/>
              <p:nvPr/>
            </p:nvSpPr>
            <p:spPr>
              <a:xfrm>
                <a:off x="8939549" y="2673866"/>
                <a:ext cx="1053045" cy="37202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oMath>
                </a14:m>
                <a:r>
                  <a:rPr lang="en-US" dirty="0"/>
                  <a:t>)</a:t>
                </a:r>
              </a:p>
            </p:txBody>
          </p:sp>
        </mc:Choice>
        <mc:Fallback xmlns="">
          <p:sp>
            <p:nvSpPr>
              <p:cNvPr id="14" name="Rectangle 13">
                <a:extLst>
                  <a:ext uri="{FF2B5EF4-FFF2-40B4-BE49-F238E27FC236}">
                    <a16:creationId xmlns:a16="http://schemas.microsoft.com/office/drawing/2014/main" id="{B17B9F74-4F3A-4911-97AE-6C49F4E2A057}"/>
                  </a:ext>
                </a:extLst>
              </p:cNvPr>
              <p:cNvSpPr>
                <a:spLocks noRot="1" noChangeAspect="1" noMove="1" noResize="1" noEditPoints="1" noAdjustHandles="1" noChangeArrowheads="1" noChangeShapeType="1" noTextEdit="1"/>
              </p:cNvSpPr>
              <p:nvPr/>
            </p:nvSpPr>
            <p:spPr>
              <a:xfrm>
                <a:off x="8939549" y="2673866"/>
                <a:ext cx="1053045" cy="372025"/>
              </a:xfrm>
              <a:prstGeom prst="rect">
                <a:avLst/>
              </a:prstGeom>
              <a:blipFill>
                <a:blip r:embed="rId8"/>
                <a:stretch>
                  <a:fillRect t="-8197" r="-462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82FF13-3B38-4084-A15B-A2AC1032B3EF}"/>
                  </a:ext>
                </a:extLst>
              </p:cNvPr>
              <p:cNvSpPr/>
              <p:nvPr/>
            </p:nvSpPr>
            <p:spPr>
              <a:xfrm>
                <a:off x="9224466" y="4114446"/>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7C82FF13-3B38-4084-A15B-A2AC1032B3EF}"/>
                  </a:ext>
                </a:extLst>
              </p:cNvPr>
              <p:cNvSpPr>
                <a:spLocks noRot="1" noChangeAspect="1" noMove="1" noResize="1" noEditPoints="1" noAdjustHandles="1" noChangeArrowheads="1" noChangeShapeType="1" noTextEdit="1"/>
              </p:cNvSpPr>
              <p:nvPr/>
            </p:nvSpPr>
            <p:spPr>
              <a:xfrm>
                <a:off x="9224466" y="4114446"/>
                <a:ext cx="666144" cy="369332"/>
              </a:xfrm>
              <a:prstGeom prst="rect">
                <a:avLst/>
              </a:prstGeom>
              <a:blipFill>
                <a:blip r:embed="rId9"/>
                <a:stretch>
                  <a:fillRect/>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ACDB1E0D-D8B4-4D84-A88E-C20306D86986}"/>
              </a:ext>
            </a:extLst>
          </p:cNvPr>
          <p:cNvSpPr/>
          <p:nvPr/>
        </p:nvSpPr>
        <p:spPr>
          <a:xfrm>
            <a:off x="9912837" y="2613689"/>
            <a:ext cx="430889" cy="1923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1315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8D27C3D-692A-4383-9118-222EFBCC57AA}"/>
                  </a:ext>
                </a:extLst>
              </p:cNvPr>
              <p:cNvSpPr/>
              <p:nvPr/>
            </p:nvSpPr>
            <p:spPr>
              <a:xfrm>
                <a:off x="1619250" y="2283197"/>
                <a:ext cx="7607300"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r>
                                  <a:rPr lang="en-US">
                                    <a:latin typeface="Cambria Math" panose="02040503050406030204" pitchFamily="18" charset="0"/>
                                  </a:rPr>
                                  <m:t>,</m:t>
                                </m:r>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𝑥</m:t>
                                  </m:r>
                                </m:sub>
                              </m:sSub>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smtClean="0">
                                                  <a:solidFill>
                                                    <a:srgbClr val="FF0000"/>
                                                  </a:solidFill>
                                                  <a:latin typeface="Cambria Math" panose="02040503050406030204" pitchFamily="18" charset="0"/>
                                                </a:rPr>
                                                <m:t>𝑃</m:t>
                                              </m:r>
                                            </m:e>
                                            <m:sub>
                                              <m:r>
                                                <a:rPr lang="en-US" i="1" smtClean="0">
                                                  <a:solidFill>
                                                    <a:srgbClr val="FF0000"/>
                                                  </a:solidFill>
                                                  <a:latin typeface="Cambria Math" panose="02040503050406030204" pitchFamily="18" charset="0"/>
                                                </a:rPr>
                                                <m:t>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r>
                                            <a:rPr lang="en-US">
                                              <a:latin typeface="Cambria Math" panose="02040503050406030204" pitchFamily="18" charset="0"/>
                                            </a:rPr>
                                            <m:t>))</m:t>
                                          </m:r>
                                        </m:e>
                                      </m:d>
                                    </m:e>
                                  </m:d>
                                </m:e>
                                <m:sub>
                                  <m:r>
                                    <a:rPr lang="en-US">
                                      <a:latin typeface="Cambria Math" panose="02040503050406030204" pitchFamily="18" charset="0"/>
                                    </a:rPr>
                                    <m:t>1</m:t>
                                  </m:r>
                                </m:sub>
                              </m:sSub>
                            </m:e>
                          </m:nary>
                        </m:e>
                      </m:func>
                    </m:oMath>
                  </m:oMathPara>
                </a14:m>
                <a:endParaRPr lang="en-US" dirty="0"/>
              </a:p>
            </p:txBody>
          </p:sp>
        </mc:Choice>
        <mc:Fallback xmlns="">
          <p:sp>
            <p:nvSpPr>
              <p:cNvPr id="2" name="Rectangle 1">
                <a:extLst>
                  <a:ext uri="{FF2B5EF4-FFF2-40B4-BE49-F238E27FC236}">
                    <a16:creationId xmlns:a16="http://schemas.microsoft.com/office/drawing/2014/main" id="{28D27C3D-692A-4383-9118-222EFBCC57AA}"/>
                  </a:ext>
                </a:extLst>
              </p:cNvPr>
              <p:cNvSpPr>
                <a:spLocks noRot="1" noChangeAspect="1" noMove="1" noResize="1" noEditPoints="1" noAdjustHandles="1" noChangeArrowheads="1" noChangeShapeType="1" noTextEdit="1"/>
              </p:cNvSpPr>
              <p:nvPr/>
            </p:nvSpPr>
            <p:spPr>
              <a:xfrm>
                <a:off x="1619250" y="2283197"/>
                <a:ext cx="7607300"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9751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C42796D-B28A-4918-9939-0CF045031B91}"/>
                  </a:ext>
                </a:extLst>
              </p:cNvPr>
              <p:cNvSpPr/>
              <p:nvPr/>
            </p:nvSpPr>
            <p:spPr>
              <a:xfrm>
                <a:off x="850705" y="5173883"/>
                <a:ext cx="10972990" cy="689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𝑚𝑖𝑛</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mr>
                      </m:m>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𝐹𝑝𝑟𝑒𝑠𝑒𝑟𝑣𝑖𝑛𝑔</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d>
                      <m:r>
                        <a:rPr lang="en-US" sz="1600">
                          <a:latin typeface="Cambria Math" panose="02040503050406030204" pitchFamily="18" charset="0"/>
                        </a:rPr>
                        <m:t>= </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𝑡</m:t>
                          </m:r>
                        </m:sub>
                        <m:sup/>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𝑥</m:t>
                                              </m:r>
                                            </m:e>
                                          </m:d>
                                        </m:e>
                                      </m:d>
                                    </m:e>
                                    <m:sub>
                                      <m:r>
                                        <a:rPr lang="en-US" sz="1600">
                                          <a:latin typeface="Cambria Math" panose="02040503050406030204" pitchFamily="18" charset="0"/>
                                        </a:rPr>
                                        <m:t>1</m:t>
                                      </m:r>
                                    </m:sub>
                                  </m:sSub>
                                </m:e>
                              </m:d>
                              <m:r>
                                <a:rPr lang="en-US" sz="1600">
                                  <a:latin typeface="Cambria Math" panose="02040503050406030204" pitchFamily="18" charset="0"/>
                                </a:rPr>
                                <m:t>+   </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𝑦</m:t>
                                              </m:r>
                                            </m:e>
                                          </m:d>
                                        </m:e>
                                      </m:d>
                                    </m:e>
                                    <m:sub>
                                      <m:r>
                                        <a:rPr lang="en-US" sz="1600">
                                          <a:latin typeface="Cambria Math" panose="02040503050406030204" pitchFamily="18" charset="0"/>
                                        </a:rPr>
                                        <m:t>1</m:t>
                                      </m:r>
                                    </m:sub>
                                  </m:sSub>
                                </m:e>
                              </m:d>
                            </m:e>
                          </m:d>
                        </m:e>
                      </m:nary>
                    </m:oMath>
                  </m:oMathPara>
                </a14:m>
                <a:endParaRPr lang="en-US" sz="1600" dirty="0"/>
              </a:p>
            </p:txBody>
          </p:sp>
        </mc:Choice>
        <mc:Fallback xmlns="">
          <p:sp>
            <p:nvSpPr>
              <p:cNvPr id="2" name="Rectangle 1">
                <a:extLst>
                  <a:ext uri="{FF2B5EF4-FFF2-40B4-BE49-F238E27FC236}">
                    <a16:creationId xmlns:a16="http://schemas.microsoft.com/office/drawing/2014/main" id="{BC42796D-B28A-4918-9939-0CF045031B91}"/>
                  </a:ext>
                </a:extLst>
              </p:cNvPr>
              <p:cNvSpPr>
                <a:spLocks noRot="1" noChangeAspect="1" noMove="1" noResize="1" noEditPoints="1" noAdjustHandles="1" noChangeArrowheads="1" noChangeShapeType="1" noTextEdit="1"/>
              </p:cNvSpPr>
              <p:nvPr/>
            </p:nvSpPr>
            <p:spPr>
              <a:xfrm>
                <a:off x="850705" y="5173883"/>
                <a:ext cx="10972990" cy="6898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8C1D38-A285-49BE-A6F2-9C40CF1AFD27}"/>
                  </a:ext>
                </a:extLst>
              </p:cNvPr>
              <p:cNvSpPr/>
              <p:nvPr/>
            </p:nvSpPr>
            <p:spPr>
              <a:xfrm>
                <a:off x="838200" y="3120926"/>
                <a:ext cx="10972990" cy="727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700" i="1" smtClean="0">
                              <a:latin typeface="Cambria Math" panose="02040503050406030204" pitchFamily="18" charset="0"/>
                            </a:rPr>
                          </m:ctrlPr>
                        </m:mPr>
                        <m:mr>
                          <m:e>
                            <m:r>
                              <a:rPr lang="en-US" sz="1700" i="1">
                                <a:latin typeface="Cambria Math" panose="02040503050406030204" pitchFamily="18" charset="0"/>
                              </a:rPr>
                              <m:t>𝑚𝑖𝑛</m:t>
                            </m:r>
                          </m:e>
                        </m:mr>
                        <m:m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mr>
                      </m:m>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𝐹𝑝𝑟𝑒𝑠𝑒𝑟𝑣𝑖𝑛𝑔</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d>
                      <m:r>
                        <a:rPr lang="en-US" sz="1700">
                          <a:latin typeface="Cambria Math" panose="02040503050406030204" pitchFamily="18" charset="0"/>
                        </a:rPr>
                        <m:t>= </m:t>
                      </m:r>
                      <m:nary>
                        <m:naryPr>
                          <m:chr m:val="∑"/>
                          <m:limLoc m:val="undOvr"/>
                          <m:supHide m:val="on"/>
                          <m:ctrlPr>
                            <a:rPr lang="en-US" sz="1700" i="1">
                              <a:latin typeface="Cambria Math" panose="02040503050406030204" pitchFamily="18" charset="0"/>
                            </a:rPr>
                          </m:ctrlPr>
                        </m:naryPr>
                        <m:sub>
                          <m:r>
                            <a:rPr lang="en-US" sz="1700" i="1">
                              <a:latin typeface="Cambria Math" panose="02040503050406030204" pitchFamily="18" charset="0"/>
                            </a:rPr>
                            <m:t>𝑡</m:t>
                          </m:r>
                        </m:sub>
                        <m:sup/>
                        <m:e>
                          <m:d>
                            <m:dPr>
                              <m:begChr m:val="["/>
                              <m:endChr m:val="]"/>
                              <m:ctrlPr>
                                <a:rPr lang="en-US" sz="1700" i="1">
                                  <a:latin typeface="Cambria Math" panose="02040503050406030204" pitchFamily="18" charset="0"/>
                                </a:rPr>
                              </m:ctrlPr>
                            </m:dPr>
                            <m:e>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d>
                                                <m:dPr>
                                                  <m:ctrlPr>
                                                    <a:rPr lang="en-US" sz="1700" i="1">
                                                      <a:latin typeface="Cambria Math" panose="02040503050406030204" pitchFamily="18" charset="0"/>
                                                    </a:rPr>
                                                  </m:ctrlPr>
                                                </m:dPr>
                                                <m:e>
                                                  <m:r>
                                                    <a:rPr lang="en-US" sz="1700" i="1">
                                                      <a:latin typeface="Cambria Math" panose="02040503050406030204" pitchFamily="18" charset="0"/>
                                                    </a:rPr>
                                                    <m:t>𝑥</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𝑥</m:t>
                                              </m:r>
                                            </m:e>
                                          </m:d>
                                        </m:e>
                                      </m:d>
                                    </m:e>
                                    <m:sub>
                                      <m:r>
                                        <a:rPr lang="en-US" sz="1700">
                                          <a:latin typeface="Cambria Math" panose="02040503050406030204" pitchFamily="18" charset="0"/>
                                        </a:rPr>
                                        <m:t>1</m:t>
                                      </m:r>
                                    </m:sub>
                                  </m:sSub>
                                </m:e>
                              </m:d>
                              <m:r>
                                <a:rPr lang="en-US" sz="1700">
                                  <a:latin typeface="Cambria Math" panose="02040503050406030204" pitchFamily="18" charset="0"/>
                                </a:rPr>
                                <m:t>+   </m:t>
                              </m:r>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d>
                                                <m:dPr>
                                                  <m:ctrlPr>
                                                    <a:rPr lang="en-US" sz="1700" i="1">
                                                      <a:latin typeface="Cambria Math" panose="02040503050406030204" pitchFamily="18" charset="0"/>
                                                    </a:rPr>
                                                  </m:ctrlPr>
                                                </m:dPr>
                                                <m:e>
                                                  <m:r>
                                                    <a:rPr lang="en-US" sz="1700" i="1">
                                                      <a:latin typeface="Cambria Math" panose="02040503050406030204" pitchFamily="18" charset="0"/>
                                                    </a:rPr>
                                                    <m:t>𝑦</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𝑦</m:t>
                                              </m:r>
                                            </m:e>
                                          </m:d>
                                        </m:e>
                                      </m:d>
                                    </m:e>
                                    <m:sub>
                                      <m:r>
                                        <a:rPr lang="en-US" sz="1700">
                                          <a:latin typeface="Cambria Math" panose="02040503050406030204" pitchFamily="18" charset="0"/>
                                        </a:rPr>
                                        <m:t>1</m:t>
                                      </m:r>
                                    </m:sub>
                                  </m:sSub>
                                </m:e>
                              </m:d>
                            </m:e>
                          </m:d>
                        </m:e>
                      </m:nary>
                    </m:oMath>
                  </m:oMathPara>
                </a14:m>
                <a:endParaRPr lang="en-US" sz="1700" dirty="0"/>
              </a:p>
            </p:txBody>
          </p:sp>
        </mc:Choice>
        <mc:Fallback xmlns="">
          <p:sp>
            <p:nvSpPr>
              <p:cNvPr id="11" name="Rectangle 10">
                <a:extLst>
                  <a:ext uri="{FF2B5EF4-FFF2-40B4-BE49-F238E27FC236}">
                    <a16:creationId xmlns:a16="http://schemas.microsoft.com/office/drawing/2014/main" id="{418C1D38-A285-49BE-A6F2-9C40CF1AFD27}"/>
                  </a:ext>
                </a:extLst>
              </p:cNvPr>
              <p:cNvSpPr>
                <a:spLocks noRot="1" noChangeAspect="1" noMove="1" noResize="1" noEditPoints="1" noAdjustHandles="1" noChangeArrowheads="1" noChangeShapeType="1" noTextEdit="1"/>
              </p:cNvSpPr>
              <p:nvPr/>
            </p:nvSpPr>
            <p:spPr>
              <a:xfrm>
                <a:off x="838200" y="3120926"/>
                <a:ext cx="10972990" cy="727187"/>
              </a:xfrm>
              <a:prstGeom prst="rect">
                <a:avLst/>
              </a:prstGeom>
              <a:blipFill>
                <a:blip r:embed="rId7"/>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DF157D5-5241-4C3C-B7BE-B21D9304F5FF}"/>
              </a:ext>
            </a:extLst>
          </p:cNvPr>
          <p:cNvSpPr/>
          <p:nvPr/>
        </p:nvSpPr>
        <p:spPr>
          <a:xfrm>
            <a:off x="3030576" y="3883830"/>
            <a:ext cx="6130846" cy="464871"/>
          </a:xfrm>
          <a:prstGeom prst="rect">
            <a:avLst/>
          </a:prstGeom>
        </p:spPr>
        <p:txBody>
          <a:bodyPr wrap="none">
            <a:spAutoFit/>
          </a:bodyPr>
          <a:lstStyle/>
          <a:p>
            <a:pPr algn="ctr">
              <a:lnSpc>
                <a:spcPct val="150000"/>
              </a:lnSpc>
              <a:spcBef>
                <a:spcPts val="1200"/>
              </a:spcBef>
              <a:spcAft>
                <a:spcPts val="1200"/>
              </a:spcAft>
            </a:pPr>
            <a:r>
              <a:rPr lang="en-US" i="1" dirty="0" err="1">
                <a:latin typeface="+mj-lt"/>
                <a:ea typeface="Calibri" panose="020F0502020204030204" pitchFamily="34" charset="0"/>
              </a:rPr>
              <a:t>mNET</a:t>
            </a:r>
            <a:r>
              <a:rPr lang="en-US" dirty="0">
                <a:latin typeface="+mj-lt"/>
                <a:ea typeface="Calibri" panose="020F0502020204030204" pitchFamily="34" charset="0"/>
              </a:rPr>
              <a:t> stands for a pre-trained EfficientNet-B7 feature extractor.</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571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endParaRPr lang="am-ET"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𝑚𝑖𝑛</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mr>
                      </m: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𝐹𝑝𝑟𝑒𝑠𝑒𝑟𝑣𝑖𝑛𝑔</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d>
                      <m:r>
                        <a:rPr lang="en-US" sz="2000" i="1">
                          <a:latin typeface="Cambria Math" panose="02040503050406030204" pitchFamily="18" charset="0"/>
                          <a:ea typeface="Cambria Math" panose="02040503050406030204" pitchFamily="18" charset="0"/>
                        </a:rPr>
                        <m:t>= </m:t>
                      </m:r>
                      <m:nary>
                        <m:naryPr>
                          <m:chr m:val="∑"/>
                          <m:limLoc m:val="undOvr"/>
                          <m:supHide m:val="on"/>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𝑡</m:t>
                          </m:r>
                        </m:sub>
                        <m:sup/>
                        <m:e>
                          <m:d>
                            <m:dPr>
                              <m:begChr m:val="["/>
                              <m:endChr m:val="]"/>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e>
                                    <m:sub>
                                      <m:r>
                                        <a:rPr lang="en-US" sz="2000" i="1">
                                          <a:latin typeface="Cambria Math" panose="02040503050406030204" pitchFamily="18" charset="0"/>
                                          <a:ea typeface="Cambria Math" panose="02040503050406030204" pitchFamily="18" charset="0"/>
                                        </a:rPr>
                                        <m:t>1</m:t>
                                      </m:r>
                                    </m:sub>
                                  </m:sSub>
                                </m:e>
                              </m:d>
                            </m:e>
                          </m:d>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r="-7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A4F5D74-EA9B-41B3-A2D7-A1A5E751F5E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Tree>
    <p:extLst>
      <p:ext uri="{BB962C8B-B14F-4D97-AF65-F5344CB8AC3E}">
        <p14:creationId xmlns:p14="http://schemas.microsoft.com/office/powerpoint/2010/main" val="2423476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25265" y="256416"/>
            <a:ext cx="1479200"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Motivation</a:t>
            </a:r>
            <a:endParaRPr sz="2000" dirty="0">
              <a:solidFill>
                <a:schemeClr val="tx1">
                  <a:lumMod val="85000"/>
                  <a:lumOff val="15000"/>
                </a:schemeClr>
              </a:solidFill>
              <a:latin typeface="+mj-lt"/>
            </a:endParaRPr>
          </a:p>
        </p:txBody>
      </p:sp>
      <p:sp>
        <p:nvSpPr>
          <p:cNvPr id="126" name="Google Shape;126;p18"/>
          <p:cNvSpPr txBox="1">
            <a:spLocks noGrp="1"/>
          </p:cNvSpPr>
          <p:nvPr>
            <p:ph type="subTitle" idx="5"/>
          </p:nvPr>
        </p:nvSpPr>
        <p:spPr>
          <a:xfrm flipH="1">
            <a:off x="7328356" y="1067806"/>
            <a:ext cx="3712444"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Statement of the Problem</a:t>
            </a:r>
            <a:endParaRPr sz="2000" dirty="0">
              <a:solidFill>
                <a:schemeClr val="tx1">
                  <a:lumMod val="85000"/>
                  <a:lumOff val="15000"/>
                </a:schemeClr>
              </a:solidFill>
              <a:latin typeface="+mj-lt"/>
            </a:endParaRPr>
          </a:p>
        </p:txBody>
      </p:sp>
      <p:sp>
        <p:nvSpPr>
          <p:cNvPr id="128" name="Google Shape;128;p18"/>
          <p:cNvSpPr txBox="1">
            <a:spLocks noGrp="1"/>
          </p:cNvSpPr>
          <p:nvPr>
            <p:ph type="subTitle" idx="7"/>
          </p:nvPr>
        </p:nvSpPr>
        <p:spPr>
          <a:xfrm flipH="1">
            <a:off x="7313933" y="3120775"/>
            <a:ext cx="2971654" cy="614938"/>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Scope And Limitation</a:t>
            </a:r>
            <a:endParaRPr sz="2000" dirty="0">
              <a:solidFill>
                <a:schemeClr val="tx1">
                  <a:lumMod val="85000"/>
                  <a:lumOff val="15000"/>
                </a:schemeClr>
              </a:solidFill>
              <a:latin typeface="+mj-lt"/>
            </a:endParaRPr>
          </a:p>
        </p:txBody>
      </p:sp>
      <p:sp>
        <p:nvSpPr>
          <p:cNvPr id="130" name="Google Shape;130;p18"/>
          <p:cNvSpPr txBox="1">
            <a:spLocks noGrp="1"/>
          </p:cNvSpPr>
          <p:nvPr>
            <p:ph type="title"/>
          </p:nvPr>
        </p:nvSpPr>
        <p:spPr>
          <a:xfrm>
            <a:off x="5943784" y="321464"/>
            <a:ext cx="1479200" cy="593137"/>
          </a:xfrm>
          <a:prstGeom prst="rect">
            <a:avLst/>
          </a:prstGeom>
        </p:spPr>
        <p:txBody>
          <a:bodyPr spcFirstLastPara="1" wrap="square" lIns="121900" tIns="121900" rIns="121900" bIns="121900" anchor="b" anchorCtr="0">
            <a:noAutofit/>
          </a:bodyPr>
          <a:lstStyle/>
          <a:p>
            <a:r>
              <a:rPr lang="es" dirty="0"/>
              <a:t>01</a:t>
            </a:r>
            <a:endParaRPr dirty="0"/>
          </a:p>
        </p:txBody>
      </p:sp>
      <p:sp>
        <p:nvSpPr>
          <p:cNvPr id="131" name="Google Shape;131;p18"/>
          <p:cNvSpPr txBox="1">
            <a:spLocks noGrp="1"/>
          </p:cNvSpPr>
          <p:nvPr>
            <p:ph type="title" idx="9"/>
          </p:nvPr>
        </p:nvSpPr>
        <p:spPr>
          <a:xfrm>
            <a:off x="5762184" y="374264"/>
            <a:ext cx="1791600" cy="1316000"/>
          </a:xfrm>
          <a:prstGeom prst="rect">
            <a:avLst/>
          </a:prstGeom>
        </p:spPr>
        <p:txBody>
          <a:bodyPr spcFirstLastPara="1" wrap="square" lIns="121900" tIns="121900" rIns="121900" bIns="121900" anchor="b" anchorCtr="0">
            <a:noAutofit/>
          </a:bodyPr>
          <a:lstStyle/>
          <a:p>
            <a:r>
              <a:rPr lang="es" dirty="0"/>
              <a:t>02</a:t>
            </a:r>
            <a:endParaRPr dirty="0"/>
          </a:p>
        </p:txBody>
      </p:sp>
      <p:sp>
        <p:nvSpPr>
          <p:cNvPr id="132" name="Google Shape;132;p18"/>
          <p:cNvSpPr txBox="1">
            <a:spLocks noGrp="1"/>
          </p:cNvSpPr>
          <p:nvPr>
            <p:ph type="title" idx="13"/>
          </p:nvPr>
        </p:nvSpPr>
        <p:spPr>
          <a:xfrm>
            <a:off x="5762184" y="1184951"/>
            <a:ext cx="1791600" cy="1316000"/>
          </a:xfrm>
          <a:prstGeom prst="rect">
            <a:avLst/>
          </a:prstGeom>
        </p:spPr>
        <p:txBody>
          <a:bodyPr spcFirstLastPara="1" wrap="square" lIns="121900" tIns="121900" rIns="121900" bIns="121900" anchor="b" anchorCtr="0">
            <a:noAutofit/>
          </a:bodyPr>
          <a:lstStyle/>
          <a:p>
            <a:r>
              <a:rPr lang="es" dirty="0"/>
              <a:t>03</a:t>
            </a:r>
            <a:endParaRPr dirty="0"/>
          </a:p>
        </p:txBody>
      </p:sp>
      <p:sp>
        <p:nvSpPr>
          <p:cNvPr id="133" name="Google Shape;133;p18"/>
          <p:cNvSpPr txBox="1">
            <a:spLocks noGrp="1"/>
          </p:cNvSpPr>
          <p:nvPr>
            <p:ph type="title" idx="14"/>
          </p:nvPr>
        </p:nvSpPr>
        <p:spPr>
          <a:xfrm>
            <a:off x="5762184" y="1966814"/>
            <a:ext cx="1791600" cy="1316000"/>
          </a:xfrm>
          <a:prstGeom prst="rect">
            <a:avLst/>
          </a:prstGeom>
        </p:spPr>
        <p:txBody>
          <a:bodyPr spcFirstLastPara="1" wrap="square" lIns="121900" tIns="121900" rIns="121900" bIns="121900" anchor="b" anchorCtr="0">
            <a:noAutofit/>
          </a:bodyPr>
          <a:lstStyle/>
          <a:p>
            <a:r>
              <a:rPr lang="es" dirty="0"/>
              <a:t>04</a:t>
            </a:r>
            <a:endParaRPr dirty="0"/>
          </a:p>
        </p:txBody>
      </p:sp>
      <p:sp>
        <p:nvSpPr>
          <p:cNvPr id="134" name="Google Shape;134;p18"/>
          <p:cNvSpPr txBox="1">
            <a:spLocks noGrp="1"/>
          </p:cNvSpPr>
          <p:nvPr>
            <p:ph type="sldNum" idx="12"/>
          </p:nvPr>
        </p:nvSpPr>
        <p:spPr>
          <a:xfrm>
            <a:off x="11460400" y="3070800"/>
            <a:ext cx="731600" cy="716400"/>
          </a:xfrm>
          <a:prstGeom prst="rect">
            <a:avLst/>
          </a:prstGeom>
          <a:solidFill>
            <a:schemeClr val="bg1"/>
          </a:solidFill>
        </p:spPr>
        <p:txBody>
          <a:bodyPr spcFirstLastPara="1" vert="horz" wrap="square" lIns="121900" tIns="121900" rIns="121900" bIns="121900" rtlCol="0" anchor="ctr" anchorCtr="0">
            <a:noAutofit/>
          </a:bodyPr>
          <a:lstStyle/>
          <a:p>
            <a:fld id="{00000000-1234-1234-1234-123412341234}" type="slidenum">
              <a:rPr lang="es">
                <a:solidFill>
                  <a:schemeClr val="tx1">
                    <a:lumMod val="85000"/>
                    <a:lumOff val="15000"/>
                  </a:schemeClr>
                </a:solidFill>
                <a:latin typeface="+mj-lt"/>
              </a:rPr>
              <a:pPr/>
              <a:t>4</a:t>
            </a:fld>
            <a:endParaRPr dirty="0">
              <a:solidFill>
                <a:schemeClr val="tx1">
                  <a:lumMod val="85000"/>
                  <a:lumOff val="15000"/>
                </a:schemeClr>
              </a:solidFill>
              <a:latin typeface="+mj-lt"/>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solidFill>
                  <a:schemeClr val="tx1">
                    <a:lumMod val="85000"/>
                    <a:lumOff val="15000"/>
                  </a:schemeClr>
                </a:solidFill>
                <a:latin typeface="+mj-lt"/>
                <a:cs typeface="Helvetica" panose="020B0604020202020204" pitchFamily="34" charset="0"/>
              </a:rPr>
              <a:t>Introduction</a:t>
            </a:r>
            <a:endParaRPr lang="en-US" sz="2000" dirty="0">
              <a:solidFill>
                <a:schemeClr val="tx1">
                  <a:lumMod val="85000"/>
                  <a:lumOff val="15000"/>
                </a:schemeClr>
              </a:solidFill>
              <a:latin typeface="+mj-lt"/>
            </a:endParaRPr>
          </a:p>
        </p:txBody>
      </p:sp>
      <p:sp>
        <p:nvSpPr>
          <p:cNvPr id="2" name="Rectangle 1">
            <a:extLst>
              <a:ext uri="{FF2B5EF4-FFF2-40B4-BE49-F238E27FC236}">
                <a16:creationId xmlns:a16="http://schemas.microsoft.com/office/drawing/2014/main" id="{FA807D99-5C99-4D3D-97C4-17DDED862BA3}"/>
              </a:ext>
            </a:extLst>
          </p:cNvPr>
          <p:cNvSpPr/>
          <p:nvPr/>
        </p:nvSpPr>
        <p:spPr>
          <a:xfrm>
            <a:off x="7325265" y="2477729"/>
            <a:ext cx="1301190"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Objectives</a:t>
            </a:r>
            <a:endParaRPr lang="en-US" sz="2000" dirty="0">
              <a:solidFill>
                <a:schemeClr val="tx1">
                  <a:lumMod val="85000"/>
                  <a:lumOff val="15000"/>
                </a:schemeClr>
              </a:solidFill>
              <a:latin typeface="+mj-lt"/>
            </a:endParaRPr>
          </a:p>
        </p:txBody>
      </p:sp>
      <p:sp>
        <p:nvSpPr>
          <p:cNvPr id="4" name="Rectangle 3">
            <a:extLst>
              <a:ext uri="{FF2B5EF4-FFF2-40B4-BE49-F238E27FC236}">
                <a16:creationId xmlns:a16="http://schemas.microsoft.com/office/drawing/2014/main" id="{BCEAC950-4F9F-457A-B3C2-E32EBDA89C49}"/>
              </a:ext>
            </a:extLst>
          </p:cNvPr>
          <p:cNvSpPr/>
          <p:nvPr/>
        </p:nvSpPr>
        <p:spPr>
          <a:xfrm>
            <a:off x="7313933" y="4099389"/>
            <a:ext cx="2055819"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Literature Review</a:t>
            </a:r>
            <a:endParaRPr lang="en-US" sz="2000" dirty="0">
              <a:solidFill>
                <a:schemeClr val="tx1">
                  <a:lumMod val="85000"/>
                  <a:lumOff val="15000"/>
                </a:schemeClr>
              </a:solidFill>
              <a:latin typeface="+mj-lt"/>
            </a:endParaRPr>
          </a:p>
        </p:txBody>
      </p:sp>
      <p:sp>
        <p:nvSpPr>
          <p:cNvPr id="10" name="Rectangle 9">
            <a:extLst>
              <a:ext uri="{FF2B5EF4-FFF2-40B4-BE49-F238E27FC236}">
                <a16:creationId xmlns:a16="http://schemas.microsoft.com/office/drawing/2014/main" id="{95326E6B-CF1A-422F-946D-E1D2C732BE03}"/>
              </a:ext>
            </a:extLst>
          </p:cNvPr>
          <p:cNvSpPr/>
          <p:nvPr/>
        </p:nvSpPr>
        <p:spPr>
          <a:xfrm>
            <a:off x="7313933" y="5560675"/>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Result, and Discussion</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11" name="Rectangle 10">
            <a:extLst>
              <a:ext uri="{FF2B5EF4-FFF2-40B4-BE49-F238E27FC236}">
                <a16:creationId xmlns:a16="http://schemas.microsoft.com/office/drawing/2014/main" id="{6F316FA0-1031-4FB4-8BE2-45AAB24AD6C8}"/>
              </a:ext>
            </a:extLst>
          </p:cNvPr>
          <p:cNvSpPr/>
          <p:nvPr/>
        </p:nvSpPr>
        <p:spPr>
          <a:xfrm>
            <a:off x="7325265" y="6336481"/>
            <a:ext cx="3125984"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Conclusion and future work</a:t>
            </a:r>
            <a:endParaRPr lang="en-US" sz="2000" dirty="0">
              <a:solidFill>
                <a:schemeClr val="tx1">
                  <a:lumMod val="85000"/>
                  <a:lumOff val="15000"/>
                </a:schemeClr>
              </a:solidFill>
              <a:latin typeface="+mj-lt"/>
            </a:endParaRPr>
          </a:p>
        </p:txBody>
      </p:sp>
      <p:sp>
        <p:nvSpPr>
          <p:cNvPr id="22" name="Google Shape;133;p18">
            <a:extLst>
              <a:ext uri="{FF2B5EF4-FFF2-40B4-BE49-F238E27FC236}">
                <a16:creationId xmlns:a16="http://schemas.microsoft.com/office/drawing/2014/main" id="{660805F0-1851-4A78-9F0A-5B27712F8221}"/>
              </a:ext>
            </a:extLst>
          </p:cNvPr>
          <p:cNvSpPr txBox="1">
            <a:spLocks/>
          </p:cNvSpPr>
          <p:nvPr/>
        </p:nvSpPr>
        <p:spPr>
          <a:xfrm>
            <a:off x="5746271" y="2824483"/>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05</a:t>
            </a:r>
          </a:p>
        </p:txBody>
      </p:sp>
      <p:sp>
        <p:nvSpPr>
          <p:cNvPr id="23" name="Google Shape;133;p18">
            <a:extLst>
              <a:ext uri="{FF2B5EF4-FFF2-40B4-BE49-F238E27FC236}">
                <a16:creationId xmlns:a16="http://schemas.microsoft.com/office/drawing/2014/main" id="{9B74194A-9C93-4891-893C-E7D6E4747BDE}"/>
              </a:ext>
            </a:extLst>
          </p:cNvPr>
          <p:cNvSpPr txBox="1">
            <a:spLocks/>
          </p:cNvSpPr>
          <p:nvPr/>
        </p:nvSpPr>
        <p:spPr>
          <a:xfrm>
            <a:off x="5746271" y="3566418"/>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06</a:t>
            </a:r>
          </a:p>
        </p:txBody>
      </p:sp>
      <p:sp>
        <p:nvSpPr>
          <p:cNvPr id="24" name="Google Shape;133;p18">
            <a:extLst>
              <a:ext uri="{FF2B5EF4-FFF2-40B4-BE49-F238E27FC236}">
                <a16:creationId xmlns:a16="http://schemas.microsoft.com/office/drawing/2014/main" id="{8042EF8F-2695-461D-B03E-2910F61D5BAE}"/>
              </a:ext>
            </a:extLst>
          </p:cNvPr>
          <p:cNvSpPr txBox="1">
            <a:spLocks/>
          </p:cNvSpPr>
          <p:nvPr/>
        </p:nvSpPr>
        <p:spPr>
          <a:xfrm>
            <a:off x="5732013" y="4313651"/>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07</a:t>
            </a:r>
          </a:p>
        </p:txBody>
      </p:sp>
      <p:sp>
        <p:nvSpPr>
          <p:cNvPr id="25" name="Google Shape;133;p18">
            <a:extLst>
              <a:ext uri="{FF2B5EF4-FFF2-40B4-BE49-F238E27FC236}">
                <a16:creationId xmlns:a16="http://schemas.microsoft.com/office/drawing/2014/main" id="{953E30EA-C15B-4856-8ED9-FD1D434BD1F5}"/>
              </a:ext>
            </a:extLst>
          </p:cNvPr>
          <p:cNvSpPr txBox="1">
            <a:spLocks/>
          </p:cNvSpPr>
          <p:nvPr/>
        </p:nvSpPr>
        <p:spPr>
          <a:xfrm>
            <a:off x="5732013" y="5053146"/>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08</a:t>
            </a:r>
          </a:p>
        </p:txBody>
      </p:sp>
      <p:sp>
        <p:nvSpPr>
          <p:cNvPr id="26" name="Title 3">
            <a:extLst>
              <a:ext uri="{FF2B5EF4-FFF2-40B4-BE49-F238E27FC236}">
                <a16:creationId xmlns:a16="http://schemas.microsoft.com/office/drawing/2014/main" id="{08B24385-18BD-4175-A74B-3829C7741175}"/>
              </a:ext>
            </a:extLst>
          </p:cNvPr>
          <p:cNvSpPr txBox="1">
            <a:spLocks/>
          </p:cNvSpPr>
          <p:nvPr/>
        </p:nvSpPr>
        <p:spPr bwMode="blackGray">
          <a:xfrm>
            <a:off x="67849" y="249597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dirty="0">
              <a:latin typeface="Helvetica" panose="020B0604020202020204" pitchFamily="34" charset="0"/>
              <a:cs typeface="Helvetica" panose="020B0604020202020204" pitchFamily="34" charset="0"/>
            </a:endParaRPr>
          </a:p>
        </p:txBody>
      </p:sp>
      <p:sp>
        <p:nvSpPr>
          <p:cNvPr id="27" name="Text Placeholder 7">
            <a:extLst>
              <a:ext uri="{FF2B5EF4-FFF2-40B4-BE49-F238E27FC236}">
                <a16:creationId xmlns:a16="http://schemas.microsoft.com/office/drawing/2014/main" id="{49473D30-006A-4EA6-89FC-284F35462490}"/>
              </a:ext>
            </a:extLst>
          </p:cNvPr>
          <p:cNvSpPr txBox="1">
            <a:spLocks/>
          </p:cNvSpPr>
          <p:nvPr/>
        </p:nvSpPr>
        <p:spPr>
          <a:xfrm>
            <a:off x="1295280" y="2946594"/>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8" name="Google Shape;133;p18">
            <a:extLst>
              <a:ext uri="{FF2B5EF4-FFF2-40B4-BE49-F238E27FC236}">
                <a16:creationId xmlns:a16="http://schemas.microsoft.com/office/drawing/2014/main" id="{D2DDE7AF-AB73-46DE-9293-03CED4599612}"/>
              </a:ext>
            </a:extLst>
          </p:cNvPr>
          <p:cNvSpPr txBox="1">
            <a:spLocks/>
          </p:cNvSpPr>
          <p:nvPr/>
        </p:nvSpPr>
        <p:spPr>
          <a:xfrm>
            <a:off x="5732013" y="5790194"/>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09</a:t>
            </a:r>
          </a:p>
        </p:txBody>
      </p:sp>
      <p:sp>
        <p:nvSpPr>
          <p:cNvPr id="29" name="Rectangle 28">
            <a:extLst>
              <a:ext uri="{FF2B5EF4-FFF2-40B4-BE49-F238E27FC236}">
                <a16:creationId xmlns:a16="http://schemas.microsoft.com/office/drawing/2014/main" id="{1D9CDB94-C7A5-41CF-8FD5-027FAC403FCA}"/>
              </a:ext>
            </a:extLst>
          </p:cNvPr>
          <p:cNvSpPr/>
          <p:nvPr/>
        </p:nvSpPr>
        <p:spPr>
          <a:xfrm>
            <a:off x="7330234" y="4812079"/>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Methodology and Proposed Work</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31" name="Rectangle 30">
            <a:extLst>
              <a:ext uri="{FF2B5EF4-FFF2-40B4-BE49-F238E27FC236}">
                <a16:creationId xmlns:a16="http://schemas.microsoft.com/office/drawing/2014/main" id="{162C4F63-A675-45D8-A012-D5834FEA76A6}"/>
              </a:ext>
            </a:extLst>
          </p:cNvPr>
          <p:cNvSpPr/>
          <p:nvPr/>
        </p:nvSpPr>
        <p:spPr>
          <a:xfrm>
            <a:off x="5956899" y="0"/>
            <a:ext cx="1370149"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cap="none" dirty="0">
              <a:solidFill>
                <a:schemeClr val="bg1"/>
              </a:solidFill>
              <a:latin typeface="Helvetica" panose="020B0604020202020204" pitchFamily="34" charset="0"/>
              <a:cs typeface="Helvetica"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46</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10/12/2020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47</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3150"/>
                </p14:media>
              </p:ext>
            </p:extLst>
          </p:nvPr>
        </p:nvPicPr>
        <p:blipFill>
          <a:blip r:embed="rId4"/>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914400"/>
            <a:ext cx="4618065" cy="5441950"/>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Helvetica" panose="020B0604020202020204" pitchFamily="34" charset="0"/>
                <a:cs typeface="Helvetica" panose="020B0604020202020204" pitchFamily="34" charset="0"/>
              </a:rPr>
              <a:t>Outlines</a:t>
            </a:r>
          </a:p>
          <a:p>
            <a:pPr marL="342900" indent="-342900">
              <a:buFont typeface="Arial" panose="020B0604020202020204" pitchFamily="34" charset="0"/>
              <a:buChar char="•"/>
            </a:pPr>
            <a:r>
              <a:rPr lang="en-US" sz="2800" cap="none" dirty="0">
                <a:latin typeface="Helvetica" panose="020B0604020202020204" pitchFamily="34" charset="0"/>
                <a:cs typeface="Helvetica" panose="020B0604020202020204" pitchFamily="34" charset="0"/>
              </a:rPr>
              <a:t>Introduction</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Literature review</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Methodology</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Proposed work</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Result, and Discussion</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Conclusion &amp; future work</a:t>
            </a:r>
            <a:endParaRPr lang="en-US" sz="2800" cap="none" dirty="0">
              <a:solidFill>
                <a:schemeClr val="bg1"/>
              </a:solidFill>
              <a:latin typeface="Helvetica" panose="020B0604020202020204" pitchFamily="34" charset="0"/>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249720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5"/>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6"/>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48" name="Bitmap Image" r:id="rId3" imgW="7448400" imgH="8848800" progId="Paint.Picture">
                  <p:embed/>
                </p:oleObj>
              </mc:Choice>
              <mc:Fallback>
                <p:oleObj name="Bitmap Image" r:id="rId3"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4"/>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467" y="5293167"/>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185" y="5293167"/>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326" y="5293167"/>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89456" y="562805"/>
            <a:ext cx="3813087" cy="4387199"/>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8610600" y="5212705"/>
            <a:ext cx="2882076" cy="1222796"/>
          </a:xfrm>
          <a:prstGeom prst="rect">
            <a:avLst/>
          </a:prstGeom>
        </p:spPr>
      </p:pic>
    </p:spTree>
    <p:extLst>
      <p:ext uri="{BB962C8B-B14F-4D97-AF65-F5344CB8AC3E}">
        <p14:creationId xmlns:p14="http://schemas.microsoft.com/office/powerpoint/2010/main" val="1566342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marL="0" indent="0">
              <a:buNone/>
            </a:pPr>
            <a:endParaRPr lang="en-US" dirty="0"/>
          </a:p>
        </p:txBody>
      </p:sp>
      <p:sp>
        <p:nvSpPr>
          <p:cNvPr id="6" name="Content Placeholder 5">
            <a:extLst>
              <a:ext uri="{FF2B5EF4-FFF2-40B4-BE49-F238E27FC236}">
                <a16:creationId xmlns:a16="http://schemas.microsoft.com/office/drawing/2014/main" id="{3381A4BB-7091-4A20-95C1-4C837DF94D72}"/>
              </a:ext>
            </a:extLst>
          </p:cNvPr>
          <p:cNvSpPr>
            <a:spLocks noGrp="1"/>
          </p:cNvSpPr>
          <p:nvPr>
            <p:ph sz="half" idx="2"/>
          </p:nvPr>
        </p:nvSpPr>
        <p:spPr/>
        <p:txBody>
          <a:bodyPr/>
          <a:lstStyle/>
          <a:p>
            <a:pPr>
              <a:buFont typeface="Calibri" panose="020F0502020204030204" pitchFamily="34" charset="0"/>
              <a:buChar char="»"/>
            </a:pPr>
            <a:r>
              <a:rPr lang="en-US" dirty="0"/>
              <a:t>Construct synthetic intermediate frames between successive frames (HFR videos)</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1954" y="5294478"/>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1672" y="5294478"/>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6813" y="5294478"/>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43812"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1947196" y="1237053"/>
            <a:ext cx="8297608" cy="3520477"/>
          </a:xfrm>
          <a:prstGeom prst="rect">
            <a:avLst/>
          </a:prstGeom>
        </p:spPr>
      </p:pic>
    </p:spTree>
    <p:extLst>
      <p:ext uri="{BB962C8B-B14F-4D97-AF65-F5344CB8AC3E}">
        <p14:creationId xmlns:p14="http://schemas.microsoft.com/office/powerpoint/2010/main" val="38549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20"/>
          <p:cNvSpPr txBox="1">
            <a:spLocks noGrp="1"/>
          </p:cNvSpPr>
          <p:nvPr>
            <p:ph type="title"/>
          </p:nvPr>
        </p:nvSpPr>
        <p:spPr>
          <a:xfrm>
            <a:off x="7139821" y="1639984"/>
            <a:ext cx="5052179" cy="1248328"/>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What’s the </a:t>
            </a:r>
            <a:r>
              <a:rPr lang="en-US" b="1" dirty="0">
                <a:solidFill>
                  <a:schemeClr val="bg1"/>
                </a:solidFill>
              </a:rPr>
              <a:t>presentation</a:t>
            </a:r>
            <a:r>
              <a:rPr lang="en" b="1" dirty="0">
                <a:solidFill>
                  <a:schemeClr val="bg1"/>
                </a:solidFill>
              </a:rPr>
              <a:t> main message? </a:t>
            </a:r>
            <a:endParaRPr b="1" dirty="0">
              <a:solidFill>
                <a:schemeClr val="bg1"/>
              </a:solidFill>
            </a:endParaRPr>
          </a:p>
        </p:txBody>
      </p:sp>
      <p:sp>
        <p:nvSpPr>
          <p:cNvPr id="4" name="Slide Number Placeholder 3">
            <a:extLst>
              <a:ext uri="{FF2B5EF4-FFF2-40B4-BE49-F238E27FC236}">
                <a16:creationId xmlns:a16="http://schemas.microsoft.com/office/drawing/2014/main" id="{619EADE5-D224-4DCD-9FE3-94523968283C}"/>
              </a:ext>
            </a:extLst>
          </p:cNvPr>
          <p:cNvSpPr>
            <a:spLocks noGrp="1"/>
          </p:cNvSpPr>
          <p:nvPr>
            <p:ph type="sldNum" idx="12"/>
          </p:nvPr>
        </p:nvSpPr>
        <p:spPr/>
        <p:txBody>
          <a:bodyPr/>
          <a:lstStyle/>
          <a:p>
            <a:fld id="{00000000-1234-1234-1234-123412341234}" type="slidenum">
              <a:rPr lang="en" smtClean="0"/>
              <a:pPr/>
              <a:t>70</a:t>
            </a:fld>
            <a:endParaRPr lang="en"/>
          </a:p>
        </p:txBody>
      </p:sp>
      <p:sp>
        <p:nvSpPr>
          <p:cNvPr id="2" name="Rectangle 1">
            <a:extLst>
              <a:ext uri="{FF2B5EF4-FFF2-40B4-BE49-F238E27FC236}">
                <a16:creationId xmlns:a16="http://schemas.microsoft.com/office/drawing/2014/main" id="{E8E386D1-CFCD-4BD5-9BFE-8C6A5A06D643}"/>
              </a:ext>
            </a:extLst>
          </p:cNvPr>
          <p:cNvSpPr/>
          <p:nvPr/>
        </p:nvSpPr>
        <p:spPr>
          <a:xfrm>
            <a:off x="8193669" y="3497384"/>
            <a:ext cx="3350545" cy="1200329"/>
          </a:xfrm>
          <a:prstGeom prst="rect">
            <a:avLst/>
          </a:prstGeom>
        </p:spPr>
        <p:txBody>
          <a:bodyPr wrap="square">
            <a:spAutoFit/>
          </a:bodyPr>
          <a:lstStyle/>
          <a:p>
            <a:pPr algn="ctr"/>
            <a:r>
              <a:rPr lang="en-US" sz="2400" dirty="0">
                <a:solidFill>
                  <a:schemeClr val="bg1"/>
                </a:solidFill>
              </a:rPr>
              <a:t>Don’t believe every thing you see…</a:t>
            </a:r>
          </a:p>
          <a:p>
            <a:pPr algn="ctr"/>
            <a:r>
              <a:rPr lang="en-US" sz="2400" dirty="0">
                <a:solidFill>
                  <a:schemeClr val="bg1"/>
                </a:solidFill>
              </a:rPr>
              <a:t>Even salt looks like sugar.</a:t>
            </a:r>
          </a:p>
        </p:txBody>
      </p:sp>
      <p:pic>
        <p:nvPicPr>
          <p:cNvPr id="1030" name="Picture 6" descr="Image result for ohh">
            <a:extLst>
              <a:ext uri="{FF2B5EF4-FFF2-40B4-BE49-F238E27FC236}">
                <a16:creationId xmlns:a16="http://schemas.microsoft.com/office/drawing/2014/main" id="{E4B1549A-1CEF-4500-B40C-F6044283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1" y="1312984"/>
            <a:ext cx="6350000" cy="43688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on't believe what you see">
            <a:extLst>
              <a:ext uri="{FF2B5EF4-FFF2-40B4-BE49-F238E27FC236}">
                <a16:creationId xmlns:a16="http://schemas.microsoft.com/office/drawing/2014/main" id="{23EE2334-4C87-4957-97A4-C0493B3A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2"/>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3"/>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4"/>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292" y="2695293"/>
            <a:ext cx="4428342" cy="2335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57" y="2400799"/>
            <a:ext cx="4986653" cy="2630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706" y="421786"/>
            <a:ext cx="4333757" cy="22212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1454"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5663134" y="5177456"/>
            <a:ext cx="2743200" cy="1163874"/>
          </a:xfrm>
          <a:prstGeom prst="rect">
            <a:avLst/>
          </a:prstGeom>
        </p:spPr>
      </p:pic>
    </p:spTree>
    <p:extLst>
      <p:ext uri="{BB962C8B-B14F-4D97-AF65-F5344CB8AC3E}">
        <p14:creationId xmlns:p14="http://schemas.microsoft.com/office/powerpoint/2010/main" val="11309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2"/>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TotalTime>
  <Words>3851</Words>
  <Application>Microsoft Office PowerPoint</Application>
  <PresentationFormat>Widescreen</PresentationFormat>
  <Paragraphs>768</Paragraphs>
  <Slides>72</Slides>
  <Notes>42</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01</vt:lpstr>
      <vt:lpstr>PowerPoint Presentation</vt:lpstr>
      <vt:lpstr>PowerPoint Presentation</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Identity Loss</vt:lpstr>
      <vt:lpstr> Recurrent Loss</vt:lpstr>
      <vt:lpstr> Recycle Loss</vt:lpstr>
      <vt:lpstr> Feature Preserving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presentation main message? </vt:lpstr>
      <vt:lpstr>Cycle GAN 
</vt:lpstr>
      <vt:lpstr>ReCycle GAN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304</cp:revision>
  <dcterms:created xsi:type="dcterms:W3CDTF">2015-12-16T09:32:00Z</dcterms:created>
  <dcterms:modified xsi:type="dcterms:W3CDTF">2020-10-12T07:09:10Z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